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8"/>
  </p:notesMasterIdLst>
  <p:sldIdLst>
    <p:sldId id="256" r:id="rId2"/>
    <p:sldId id="289" r:id="rId3"/>
    <p:sldId id="290" r:id="rId4"/>
    <p:sldId id="291" r:id="rId5"/>
    <p:sldId id="292" r:id="rId6"/>
    <p:sldId id="294" r:id="rId7"/>
    <p:sldId id="302" r:id="rId8"/>
    <p:sldId id="295" r:id="rId9"/>
    <p:sldId id="293" r:id="rId10"/>
    <p:sldId id="296" r:id="rId11"/>
    <p:sldId id="297" r:id="rId12"/>
    <p:sldId id="298" r:id="rId13"/>
    <p:sldId id="299" r:id="rId14"/>
    <p:sldId id="303" r:id="rId15"/>
    <p:sldId id="300" r:id="rId16"/>
    <p:sldId id="30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F5470-D612-44A3-89DE-AA28BE727109}" type="datetimeFigureOut">
              <a:rPr lang="en-US" smtClean="0"/>
              <a:t>1/30/2013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3AE46-F31B-4508-AFB1-52947E48F7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136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AF90F72-CA8D-4954-8F0C-4A99B7766A4C}" type="datetime1">
              <a:rPr lang="en-US" smtClean="0"/>
              <a:t>1/30/2013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DABED-BF09-4D77-A7C3-9C9DB984A092}" type="datetime1">
              <a:rPr lang="en-US" smtClean="0"/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787D2-5B5A-486D-8F14-8475A9B5356B}" type="datetime1">
              <a:rPr lang="en-US" smtClean="0"/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D8D63-74EA-4D01-B313-030F36B2AC63}" type="datetime1">
              <a:rPr lang="en-US" smtClean="0"/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5AB193A-8C5E-491D-8AB6-0B3C5167AB92}" type="datetime1">
              <a:rPr lang="en-US" smtClean="0"/>
              <a:t>1/30/2013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0D065-CD6C-40A1-A5A0-5487B2995FC3}" type="datetime1">
              <a:rPr lang="en-US" smtClean="0"/>
              <a:t>1/30/2013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7F4CB-4144-4306-93BC-A3E0F3C4C96F}" type="datetime1">
              <a:rPr lang="en-US" smtClean="0"/>
              <a:t>1/30/2013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21D9-928F-46C2-AE46-86493B31D084}" type="datetime1">
              <a:rPr lang="en-US" smtClean="0"/>
              <a:t>1/30/2013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69688-4263-418B-892A-95B39A845A1D}" type="datetime1">
              <a:rPr lang="en-US" smtClean="0"/>
              <a:t>1/30/2013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5731-B950-4D37-9FB6-15878DEB9581}" type="datetime1">
              <a:rPr lang="en-US" smtClean="0"/>
              <a:t>1/30/2013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295A-BB9F-4C98-A968-4A570DC26C2A}" type="datetime1">
              <a:rPr lang="en-US" smtClean="0"/>
              <a:t>1/30/2013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1B421F7-827D-4411-94DA-6ED61583EBF9}" type="datetime1">
              <a:rPr lang="en-US" smtClean="0"/>
              <a:t>1/30/2013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 to Network Defense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INFSCI 1075: </a:t>
            </a:r>
            <a:r>
              <a:rPr lang="en-US" smtClean="0"/>
              <a:t>Network </a:t>
            </a:r>
            <a:r>
              <a:rPr lang="en-US"/>
              <a:t>Security </a:t>
            </a:r>
            <a:r>
              <a:rPr lang="en-US" smtClean="0"/>
              <a:t> –  </a:t>
            </a:r>
            <a:r>
              <a:rPr lang="en-US"/>
              <a:t>Spring 2013</a:t>
            </a:r>
            <a:endParaRPr lang="en-US" dirty="0" smtClean="0"/>
          </a:p>
          <a:p>
            <a:r>
              <a:rPr lang="en-US" dirty="0" smtClean="0"/>
              <a:t>Amir </a:t>
            </a:r>
            <a:r>
              <a:rPr lang="en-US" dirty="0" err="1" smtClean="0"/>
              <a:t>Masoumzadeh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72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Process: </a:t>
            </a:r>
            <a:r>
              <a:rPr lang="en-US" dirty="0" smtClean="0"/>
              <a:t>Protection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Involves the realization of information gained and plans made in the assessment stage</a:t>
            </a:r>
          </a:p>
          <a:p>
            <a:pPr lvl="1"/>
            <a:r>
              <a:rPr lang="en-US" dirty="0"/>
              <a:t>Drafting of policies and procedures</a:t>
            </a:r>
          </a:p>
          <a:p>
            <a:pPr lvl="2"/>
            <a:r>
              <a:rPr lang="en-US" dirty="0"/>
              <a:t>Including the training of employees, etc.</a:t>
            </a:r>
          </a:p>
          <a:p>
            <a:pPr lvl="1"/>
            <a:r>
              <a:rPr lang="en-US" dirty="0"/>
              <a:t>Deploying software and hardware protections</a:t>
            </a:r>
          </a:p>
          <a:p>
            <a:pPr lvl="2"/>
            <a:r>
              <a:rPr lang="en-US" dirty="0"/>
              <a:t>Firewalls, </a:t>
            </a:r>
            <a:r>
              <a:rPr lang="en-US" dirty="0" smtClean="0"/>
              <a:t>IDS/IPS</a:t>
            </a:r>
            <a:endParaRPr lang="en-US" dirty="0"/>
          </a:p>
          <a:p>
            <a:pPr lvl="2"/>
            <a:r>
              <a:rPr lang="en-US" dirty="0"/>
              <a:t>Password policies, </a:t>
            </a:r>
            <a:r>
              <a:rPr lang="en-US" dirty="0" smtClean="0"/>
              <a:t>access control policies</a:t>
            </a:r>
            <a:r>
              <a:rPr lang="en-US" dirty="0"/>
              <a:t>, etc. </a:t>
            </a:r>
          </a:p>
          <a:p>
            <a:pPr lvl="2"/>
            <a:r>
              <a:rPr lang="en-US" dirty="0"/>
              <a:t>Monitoring and logging</a:t>
            </a:r>
          </a:p>
          <a:p>
            <a:pPr lvl="2"/>
            <a:r>
              <a:rPr lang="en-US" dirty="0"/>
              <a:t>Patching</a:t>
            </a:r>
          </a:p>
          <a:p>
            <a:r>
              <a:rPr lang="en-US" dirty="0"/>
              <a:t>One key assumption that security personnel should make is that protections will eventually </a:t>
            </a:r>
            <a:r>
              <a:rPr lang="en-US" dirty="0" smtClean="0"/>
              <a:t>fail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49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Process: </a:t>
            </a:r>
            <a:r>
              <a:rPr lang="en-US" dirty="0" smtClean="0"/>
              <a:t>Detection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000" dirty="0"/>
              <a:t>Assumes that assessment and protection will fail</a:t>
            </a:r>
          </a:p>
          <a:p>
            <a:r>
              <a:rPr lang="en-US" sz="3000" dirty="0"/>
              <a:t>Aims at detecting attacks once in progress</a:t>
            </a:r>
          </a:p>
          <a:p>
            <a:pPr lvl="1"/>
            <a:r>
              <a:rPr lang="en-US" dirty="0"/>
              <a:t>Security breaches are hard to prevent (zero day </a:t>
            </a:r>
            <a:r>
              <a:rPr lang="en-US" sz="2400" dirty="0"/>
              <a:t>exploits, user vulnerabilities, </a:t>
            </a:r>
            <a:r>
              <a:rPr lang="en-US" sz="2400" dirty="0" smtClean="0"/>
              <a:t>etc.)</a:t>
            </a:r>
            <a:endParaRPr lang="en-US" sz="2400" dirty="0"/>
          </a:p>
          <a:p>
            <a:pPr lvl="1"/>
            <a:r>
              <a:rPr lang="en-US" dirty="0"/>
              <a:t>Detection ensures that </a:t>
            </a:r>
            <a:r>
              <a:rPr lang="en-US" i="1" dirty="0"/>
              <a:t>when</a:t>
            </a:r>
            <a:r>
              <a:rPr lang="en-US" dirty="0"/>
              <a:t> protections fail, an organization knows </a:t>
            </a:r>
            <a:r>
              <a:rPr lang="en-US" dirty="0" smtClean="0"/>
              <a:t>in order to respond</a:t>
            </a:r>
            <a:endParaRPr lang="en-US" dirty="0"/>
          </a:p>
          <a:p>
            <a:r>
              <a:rPr lang="en-US" sz="3000" dirty="0"/>
              <a:t>Assumes that assessment and protection have been conducted properly</a:t>
            </a:r>
          </a:p>
          <a:p>
            <a:r>
              <a:rPr lang="en-US" sz="3000" dirty="0"/>
              <a:t>Assumes continual monitoring and assessment of existing protections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218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</a:t>
            </a:r>
            <a:r>
              <a:rPr lang="en-US" dirty="0" smtClean="0"/>
              <a:t>Process: Response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Validates the findings of detection</a:t>
            </a:r>
          </a:p>
          <a:p>
            <a:r>
              <a:rPr lang="en-US" sz="3200" dirty="0"/>
              <a:t>The response stage may include</a:t>
            </a:r>
            <a:endParaRPr lang="en-US" sz="3000" dirty="0"/>
          </a:p>
          <a:p>
            <a:pPr lvl="1"/>
            <a:r>
              <a:rPr lang="en-US" dirty="0"/>
              <a:t>Removing the attacker</a:t>
            </a:r>
          </a:p>
          <a:p>
            <a:pPr lvl="2"/>
            <a:r>
              <a:rPr lang="en-US" dirty="0"/>
              <a:t>Or </a:t>
            </a:r>
            <a:r>
              <a:rPr lang="en-US" dirty="0" smtClean="0"/>
              <a:t>“jailing</a:t>
            </a:r>
            <a:r>
              <a:rPr lang="en-US" dirty="0"/>
              <a:t>” the attacker</a:t>
            </a:r>
          </a:p>
          <a:p>
            <a:pPr lvl="2"/>
            <a:r>
              <a:rPr lang="en-US" dirty="0"/>
              <a:t>Or even just ignoring him/her</a:t>
            </a:r>
          </a:p>
          <a:p>
            <a:pPr lvl="1"/>
            <a:r>
              <a:rPr lang="en-US" dirty="0"/>
              <a:t>Preventing damage</a:t>
            </a:r>
          </a:p>
          <a:p>
            <a:pPr lvl="2"/>
            <a:r>
              <a:rPr lang="en-US" dirty="0"/>
              <a:t>Or recovering from it</a:t>
            </a:r>
          </a:p>
          <a:p>
            <a:pPr lvl="1"/>
            <a:r>
              <a:rPr lang="en-US" dirty="0"/>
              <a:t>Patching holes and closing </a:t>
            </a:r>
            <a:r>
              <a:rPr lang="en-US" dirty="0" smtClean="0"/>
              <a:t>backdoors</a:t>
            </a:r>
            <a:endParaRPr lang="en-US" dirty="0"/>
          </a:p>
          <a:p>
            <a:pPr lvl="1"/>
            <a:r>
              <a:rPr lang="en-US" dirty="0"/>
              <a:t>Documenting evidence</a:t>
            </a:r>
          </a:p>
          <a:p>
            <a:pPr lvl="2"/>
            <a:r>
              <a:rPr lang="en-US" dirty="0"/>
              <a:t>May include taking machines offline</a:t>
            </a:r>
          </a:p>
          <a:p>
            <a:pPr lvl="2"/>
            <a:r>
              <a:rPr lang="en-US" dirty="0"/>
              <a:t>May have to trade off with rapid recovery</a:t>
            </a:r>
          </a:p>
          <a:p>
            <a:pPr lvl="1"/>
            <a:r>
              <a:rPr lang="en-US" dirty="0"/>
              <a:t>Prosecuting the attacker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75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</a:t>
            </a:r>
            <a:r>
              <a:rPr lang="en-US" dirty="0" smtClean="0"/>
              <a:t>Process Cycle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 repeating and evolving process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022729"/>
            <a:ext cx="4800600" cy="3768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979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Defense Models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is always a defense model, e.g., </a:t>
            </a:r>
          </a:p>
          <a:p>
            <a:pPr lvl="1"/>
            <a:r>
              <a:rPr lang="en-US" dirty="0" smtClean="0"/>
              <a:t>Perimeter security model if firewall is the primary defense mechanism</a:t>
            </a:r>
          </a:p>
          <a:p>
            <a:pPr lvl="1"/>
            <a:r>
              <a:rPr lang="en-US" dirty="0" smtClean="0"/>
              <a:t>Layered model if multiple defense mechanisms are employed</a:t>
            </a:r>
          </a:p>
          <a:p>
            <a:r>
              <a:rPr lang="en-US" dirty="0" smtClean="0"/>
              <a:t>Effective security infrastructure requires understanding the defense model as well as trust definitions</a:t>
            </a:r>
          </a:p>
          <a:p>
            <a:pPr lvl="1"/>
            <a:r>
              <a:rPr lang="en-US" dirty="0" smtClean="0"/>
              <a:t>What is fully trusted?</a:t>
            </a:r>
          </a:p>
          <a:p>
            <a:pPr lvl="1"/>
            <a:r>
              <a:rPr lang="en-US" dirty="0" smtClean="0"/>
              <a:t>What is partially trusted?</a:t>
            </a:r>
          </a:p>
          <a:p>
            <a:pPr lvl="1"/>
            <a:r>
              <a:rPr lang="en-US" dirty="0" smtClean="0"/>
              <a:t>What is not trusted?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91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8158" y="1752600"/>
            <a:ext cx="4027242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Lollipop </a:t>
            </a:r>
            <a:r>
              <a:rPr lang="en-US" dirty="0" smtClean="0"/>
              <a:t>Model </a:t>
            </a:r>
            <a:r>
              <a:rPr lang="en-US" dirty="0"/>
              <a:t>of </a:t>
            </a:r>
            <a:r>
              <a:rPr lang="en-US" dirty="0" smtClean="0"/>
              <a:t>Defense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724400" cy="49377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Most common model</a:t>
            </a:r>
          </a:p>
          <a:p>
            <a:r>
              <a:rPr lang="en-US" dirty="0" smtClean="0"/>
              <a:t>Focuses </a:t>
            </a:r>
            <a:r>
              <a:rPr lang="en-US" dirty="0"/>
              <a:t>on perimeter </a:t>
            </a:r>
            <a:r>
              <a:rPr lang="en-US" dirty="0" smtClean="0"/>
              <a:t>security</a:t>
            </a:r>
            <a:endParaRPr lang="en-US" dirty="0"/>
          </a:p>
          <a:p>
            <a:pPr lvl="1"/>
            <a:r>
              <a:rPr lang="en-US" dirty="0"/>
              <a:t>Protection is concentrated on keeping the outsider </a:t>
            </a:r>
            <a:r>
              <a:rPr lang="en-US" dirty="0" smtClean="0"/>
              <a:t>out</a:t>
            </a:r>
            <a:endParaRPr lang="en-US" dirty="0"/>
          </a:p>
          <a:p>
            <a:r>
              <a:rPr lang="en-US" dirty="0"/>
              <a:t>Has many limitations</a:t>
            </a:r>
          </a:p>
          <a:p>
            <a:pPr lvl="1"/>
            <a:r>
              <a:rPr lang="en-US" dirty="0"/>
              <a:t>Once attacker penetrated </a:t>
            </a:r>
            <a:r>
              <a:rPr lang="en-US" dirty="0" smtClean="0"/>
              <a:t>the outside </a:t>
            </a:r>
            <a:r>
              <a:rPr lang="en-US" dirty="0"/>
              <a:t>wall, no other defense </a:t>
            </a:r>
            <a:r>
              <a:rPr lang="en-US" dirty="0" smtClean="0"/>
              <a:t>measures</a:t>
            </a:r>
            <a:endParaRPr lang="en-US" dirty="0"/>
          </a:p>
          <a:p>
            <a:pPr lvl="1"/>
            <a:r>
              <a:rPr lang="en-US" dirty="0"/>
              <a:t>Does not provide different levels of security </a:t>
            </a:r>
            <a:r>
              <a:rPr lang="en-US" dirty="0" smtClean="0"/>
              <a:t>appropriate to the assets</a:t>
            </a:r>
          </a:p>
          <a:p>
            <a:pPr lvl="2"/>
            <a:r>
              <a:rPr lang="en-US" dirty="0" smtClean="0"/>
              <a:t>i.e</a:t>
            </a:r>
            <a:r>
              <a:rPr lang="en-US" dirty="0"/>
              <a:t>., it protects everything equally against </a:t>
            </a:r>
            <a:r>
              <a:rPr lang="en-US" dirty="0" smtClean="0"/>
              <a:t>everything</a:t>
            </a:r>
            <a:endParaRPr lang="en-US" dirty="0"/>
          </a:p>
          <a:p>
            <a:pPr lvl="1"/>
            <a:r>
              <a:rPr lang="en-US" dirty="0"/>
              <a:t>Does not protect against insider </a:t>
            </a:r>
            <a:r>
              <a:rPr lang="en-US" dirty="0" smtClean="0"/>
              <a:t>attacks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16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5864" y="1981200"/>
            <a:ext cx="5350536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Onion Model od Defense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3733800" cy="493776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Defense is deployed in many </a:t>
            </a:r>
            <a:r>
              <a:rPr lang="en-US" dirty="0" smtClean="0"/>
              <a:t>layers</a:t>
            </a:r>
            <a:endParaRPr lang="en-US" dirty="0"/>
          </a:p>
          <a:p>
            <a:pPr lvl="1"/>
            <a:r>
              <a:rPr lang="en-US" dirty="0"/>
              <a:t>Does not rely on one, single layer of </a:t>
            </a:r>
            <a:r>
              <a:rPr lang="en-US" dirty="0" smtClean="0"/>
              <a:t>defense</a:t>
            </a:r>
            <a:endParaRPr lang="en-US" dirty="0"/>
          </a:p>
          <a:p>
            <a:r>
              <a:rPr lang="en-US" dirty="0"/>
              <a:t>Much harder to predict and penetrate than lollipop model</a:t>
            </a:r>
          </a:p>
          <a:p>
            <a:r>
              <a:rPr lang="en-US" dirty="0"/>
              <a:t>Can be achieved in many ways</a:t>
            </a:r>
          </a:p>
          <a:p>
            <a:pPr lvl="1"/>
            <a:r>
              <a:rPr lang="en-US" dirty="0"/>
              <a:t>Segmenting network (based on access and need)</a:t>
            </a:r>
          </a:p>
          <a:p>
            <a:pPr lvl="1"/>
            <a:r>
              <a:rPr lang="en-US" dirty="0"/>
              <a:t>Defining zones of </a:t>
            </a:r>
            <a:r>
              <a:rPr lang="en-US" dirty="0" smtClean="0"/>
              <a:t>trust</a:t>
            </a:r>
            <a:endParaRPr lang="en-US" dirty="0"/>
          </a:p>
          <a:p>
            <a:pPr lvl="1"/>
            <a:r>
              <a:rPr lang="en-US" dirty="0"/>
              <a:t>Protections </a:t>
            </a:r>
            <a:r>
              <a:rPr lang="en-US" dirty="0" smtClean="0"/>
              <a:t>at </a:t>
            </a:r>
            <a:r>
              <a:rPr lang="en-US" dirty="0"/>
              <a:t>various levels</a:t>
            </a:r>
          </a:p>
          <a:p>
            <a:pPr lvl="2"/>
            <a:r>
              <a:rPr lang="en-US" dirty="0" smtClean="0"/>
              <a:t>Network</a:t>
            </a:r>
          </a:p>
          <a:p>
            <a:pPr lvl="2"/>
            <a:r>
              <a:rPr lang="en-US" dirty="0" smtClean="0"/>
              <a:t>System</a:t>
            </a:r>
          </a:p>
          <a:p>
            <a:pPr lvl="3"/>
            <a:r>
              <a:rPr lang="en-US" dirty="0" smtClean="0"/>
              <a:t>personal firewall software, system access controls, etc.</a:t>
            </a:r>
          </a:p>
          <a:p>
            <a:pPr lvl="2"/>
            <a:r>
              <a:rPr lang="en-US" dirty="0" smtClean="0"/>
              <a:t>Application</a:t>
            </a:r>
          </a:p>
          <a:p>
            <a:pPr lvl="3"/>
            <a:r>
              <a:rPr lang="en-US" dirty="0" smtClean="0"/>
              <a:t>Multi-factor authentication, authorization levels,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763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Network defense and security process</a:t>
            </a:r>
          </a:p>
          <a:p>
            <a:pPr lvl="1"/>
            <a:r>
              <a:rPr lang="en-US" sz="2800" dirty="0"/>
              <a:t>Assessment</a:t>
            </a:r>
          </a:p>
          <a:p>
            <a:pPr lvl="1"/>
            <a:r>
              <a:rPr lang="en-US" sz="2800" dirty="0"/>
              <a:t>Protection</a:t>
            </a:r>
          </a:p>
          <a:p>
            <a:pPr lvl="1"/>
            <a:r>
              <a:rPr lang="en-US" sz="2800" dirty="0"/>
              <a:t>Detection</a:t>
            </a:r>
          </a:p>
          <a:p>
            <a:pPr lvl="1"/>
            <a:r>
              <a:rPr lang="en-US" sz="2800" dirty="0"/>
              <a:t>Response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106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does network security mean in terms of defense?</a:t>
            </a:r>
          </a:p>
          <a:p>
            <a:pPr lvl="1"/>
            <a:r>
              <a:rPr lang="en-US" dirty="0"/>
              <a:t>Security is the process of maintaining an acceptable level of perceived </a:t>
            </a:r>
            <a:r>
              <a:rPr lang="en-US" dirty="0" smtClean="0"/>
              <a:t>risk</a:t>
            </a:r>
            <a:endParaRPr lang="en-US" dirty="0"/>
          </a:p>
          <a:p>
            <a:pPr lvl="2"/>
            <a:r>
              <a:rPr lang="en-US" dirty="0"/>
              <a:t>Note acceptable, not completely eliminating </a:t>
            </a:r>
            <a:r>
              <a:rPr lang="en-US" dirty="0" smtClean="0"/>
              <a:t>risk</a:t>
            </a:r>
            <a:endParaRPr lang="en-US" dirty="0"/>
          </a:p>
          <a:p>
            <a:pPr lvl="2"/>
            <a:r>
              <a:rPr lang="en-US" dirty="0"/>
              <a:t>Remember: cost </a:t>
            </a:r>
            <a:r>
              <a:rPr lang="en-US" dirty="0" smtClean="0"/>
              <a:t>vs. benefit</a:t>
            </a:r>
            <a:endParaRPr lang="en-US" dirty="0"/>
          </a:p>
          <a:p>
            <a:pPr lvl="1"/>
            <a:r>
              <a:rPr lang="en-US" dirty="0"/>
              <a:t>It is a continual process</a:t>
            </a:r>
          </a:p>
          <a:p>
            <a:pPr lvl="2"/>
            <a:r>
              <a:rPr lang="en-US" dirty="0"/>
              <a:t>Security must continually be checked and updated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is an uncertain process</a:t>
            </a:r>
          </a:p>
          <a:p>
            <a:pPr lvl="2"/>
            <a:r>
              <a:rPr lang="en-US" dirty="0"/>
              <a:t>You never really know how secure you </a:t>
            </a:r>
            <a:r>
              <a:rPr lang="en-US" dirty="0" smtClean="0"/>
              <a:t>are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343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Process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Just as attacks have general stages (or processes), so does </a:t>
            </a:r>
            <a:r>
              <a:rPr lang="en-US" sz="2800" dirty="0" smtClean="0"/>
              <a:t>defense</a:t>
            </a:r>
            <a:endParaRPr lang="en-US" sz="2800" dirty="0"/>
          </a:p>
          <a:p>
            <a:pPr lvl="1"/>
            <a:r>
              <a:rPr lang="en-US" sz="2800" dirty="0"/>
              <a:t>Also, like attacks, there is no one de-facto standard</a:t>
            </a:r>
          </a:p>
          <a:p>
            <a:r>
              <a:rPr lang="en-US" sz="3200" dirty="0" smtClean="0"/>
              <a:t>The security process involves several </a:t>
            </a:r>
            <a:r>
              <a:rPr lang="en-US" sz="3200" dirty="0"/>
              <a:t>steps</a:t>
            </a:r>
            <a:endParaRPr lang="en-US" sz="3000" dirty="0"/>
          </a:p>
          <a:p>
            <a:pPr lvl="1"/>
            <a:r>
              <a:rPr lang="en-US" sz="2800" dirty="0"/>
              <a:t>Assessment</a:t>
            </a:r>
          </a:p>
          <a:p>
            <a:pPr lvl="1"/>
            <a:r>
              <a:rPr lang="en-US" sz="2800" dirty="0"/>
              <a:t>Protection</a:t>
            </a:r>
          </a:p>
          <a:p>
            <a:pPr lvl="1"/>
            <a:r>
              <a:rPr lang="en-US" sz="2800" dirty="0"/>
              <a:t>Detection</a:t>
            </a:r>
          </a:p>
          <a:p>
            <a:pPr lvl="1"/>
            <a:r>
              <a:rPr lang="en-US" sz="2800" dirty="0"/>
              <a:t>Response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743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Security Process: </a:t>
            </a:r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Preparation for the remaining three stages</a:t>
            </a:r>
          </a:p>
          <a:p>
            <a:r>
              <a:rPr lang="en-US" dirty="0"/>
              <a:t>Assessment often deals with the following processes</a:t>
            </a:r>
          </a:p>
          <a:p>
            <a:pPr lvl="1"/>
            <a:r>
              <a:rPr lang="en-US" dirty="0"/>
              <a:t>Business evaluation of security</a:t>
            </a:r>
          </a:p>
          <a:p>
            <a:pPr lvl="2"/>
            <a:r>
              <a:rPr lang="en-US" dirty="0"/>
              <a:t>Cost vs. Benefit</a:t>
            </a:r>
          </a:p>
          <a:p>
            <a:pPr lvl="1"/>
            <a:r>
              <a:rPr lang="en-US" dirty="0"/>
              <a:t>Technical evaluation of security</a:t>
            </a:r>
          </a:p>
          <a:p>
            <a:pPr lvl="2"/>
            <a:r>
              <a:rPr lang="en-US" dirty="0"/>
              <a:t>Current status and feasibility</a:t>
            </a:r>
          </a:p>
          <a:p>
            <a:pPr lvl="1"/>
            <a:r>
              <a:rPr lang="en-US" dirty="0"/>
              <a:t>Policy and </a:t>
            </a:r>
            <a:r>
              <a:rPr lang="en-US" dirty="0" smtClean="0"/>
              <a:t>procedure </a:t>
            </a:r>
            <a:r>
              <a:rPr lang="en-US" dirty="0"/>
              <a:t>development</a:t>
            </a:r>
          </a:p>
          <a:p>
            <a:pPr lvl="1"/>
            <a:r>
              <a:rPr lang="en-US" dirty="0"/>
              <a:t>Laws and </a:t>
            </a:r>
            <a:r>
              <a:rPr lang="en-US" dirty="0" smtClean="0"/>
              <a:t>regulations</a:t>
            </a:r>
            <a:endParaRPr lang="en-US" dirty="0"/>
          </a:p>
          <a:p>
            <a:pPr lvl="2"/>
            <a:r>
              <a:rPr lang="en-US" dirty="0"/>
              <a:t>What security measures a business must use</a:t>
            </a:r>
          </a:p>
          <a:p>
            <a:pPr lvl="1"/>
            <a:r>
              <a:rPr lang="en-US" dirty="0"/>
              <a:t>Other </a:t>
            </a:r>
            <a:r>
              <a:rPr lang="en-US" dirty="0" smtClean="0"/>
              <a:t>managerial concerns</a:t>
            </a:r>
            <a:endParaRPr lang="en-US" dirty="0"/>
          </a:p>
          <a:p>
            <a:pPr lvl="2"/>
            <a:r>
              <a:rPr lang="en-US" dirty="0"/>
              <a:t>Team assembly, budgeting, support,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212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Analysis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 critical part of the assessment stage </a:t>
            </a:r>
          </a:p>
          <a:p>
            <a:r>
              <a:rPr lang="en-US" sz="2800" dirty="0"/>
              <a:t>Types</a:t>
            </a:r>
          </a:p>
          <a:p>
            <a:pPr lvl="1"/>
            <a:r>
              <a:rPr lang="en-US" sz="2500" dirty="0" smtClean="0"/>
              <a:t>Qualitative</a:t>
            </a:r>
            <a:r>
              <a:rPr lang="en-US" sz="2400" dirty="0" smtClean="0"/>
              <a:t> – </a:t>
            </a:r>
            <a:r>
              <a:rPr lang="en-US" sz="2500" dirty="0" smtClean="0"/>
              <a:t>enumerating </a:t>
            </a:r>
            <a:r>
              <a:rPr lang="en-US" sz="2500" dirty="0"/>
              <a:t>attacks and their </a:t>
            </a:r>
            <a:r>
              <a:rPr lang="en-US" sz="2500" dirty="0" smtClean="0"/>
              <a:t>impacts</a:t>
            </a:r>
          </a:p>
          <a:p>
            <a:pPr lvl="2"/>
            <a:r>
              <a:rPr lang="en-US" sz="2200" dirty="0"/>
              <a:t>Consideration of organizational goals, asset value, threats, </a:t>
            </a:r>
            <a:r>
              <a:rPr lang="en-US" sz="2200" dirty="0" smtClean="0"/>
              <a:t> vulnerabilities </a:t>
            </a:r>
            <a:r>
              <a:rPr lang="en-US" sz="2200" dirty="0"/>
              <a:t>and effectiveness of current safeguards</a:t>
            </a:r>
          </a:p>
          <a:p>
            <a:pPr lvl="2"/>
            <a:r>
              <a:rPr lang="en-US" sz="2200" dirty="0" smtClean="0"/>
              <a:t>Subjective </a:t>
            </a:r>
            <a:r>
              <a:rPr lang="en-US" sz="2200" dirty="0"/>
              <a:t>in nature measured by </a:t>
            </a:r>
            <a:r>
              <a:rPr lang="en-US" sz="2200" dirty="0" smtClean="0"/>
              <a:t>“High</a:t>
            </a:r>
            <a:r>
              <a:rPr lang="en-US" sz="2200" dirty="0"/>
              <a:t>, </a:t>
            </a:r>
            <a:r>
              <a:rPr lang="en-US" sz="2200" dirty="0" smtClean="0"/>
              <a:t>Medium</a:t>
            </a:r>
            <a:r>
              <a:rPr lang="en-US" sz="2200" dirty="0"/>
              <a:t>, </a:t>
            </a:r>
            <a:r>
              <a:rPr lang="en-US" sz="2200" dirty="0" smtClean="0"/>
              <a:t>or Low” </a:t>
            </a:r>
            <a:r>
              <a:rPr lang="en-US" sz="2200" dirty="0"/>
              <a:t>values </a:t>
            </a:r>
            <a:r>
              <a:rPr lang="en-US" sz="2200" dirty="0" smtClean="0"/>
              <a:t> given </a:t>
            </a:r>
            <a:r>
              <a:rPr lang="en-US" sz="2200" dirty="0"/>
              <a:t>by staff/experts, etc.</a:t>
            </a:r>
          </a:p>
          <a:p>
            <a:pPr lvl="1"/>
            <a:r>
              <a:rPr lang="en-US" sz="2500" dirty="0" smtClean="0"/>
              <a:t>Quantitative</a:t>
            </a:r>
            <a:r>
              <a:rPr lang="en-US" sz="2400" dirty="0"/>
              <a:t> –</a:t>
            </a:r>
            <a:r>
              <a:rPr lang="en-US" sz="2500" dirty="0" smtClean="0"/>
              <a:t> </a:t>
            </a:r>
            <a:r>
              <a:rPr lang="en-US" sz="2500" dirty="0"/>
              <a:t>estimating the likelihood of </a:t>
            </a:r>
            <a:r>
              <a:rPr lang="en-US" sz="2500" dirty="0" smtClean="0"/>
              <a:t>attacks</a:t>
            </a:r>
          </a:p>
          <a:p>
            <a:pPr lvl="2"/>
            <a:r>
              <a:rPr lang="en-US" sz="2200" dirty="0"/>
              <a:t>Precise measurement </a:t>
            </a:r>
            <a:r>
              <a:rPr lang="en-US" sz="2200" dirty="0" smtClean="0"/>
              <a:t>of risks </a:t>
            </a:r>
            <a:r>
              <a:rPr lang="en-US" sz="2200" dirty="0"/>
              <a:t>based on modeling and </a:t>
            </a:r>
            <a:r>
              <a:rPr lang="en-US" sz="2200" dirty="0" smtClean="0"/>
              <a:t>analysis </a:t>
            </a:r>
            <a:r>
              <a:rPr lang="en-US" sz="2200" dirty="0"/>
              <a:t>together with historical data</a:t>
            </a:r>
          </a:p>
          <a:p>
            <a:pPr lvl="2"/>
            <a:r>
              <a:rPr lang="en-US" sz="2200" dirty="0" smtClean="0"/>
              <a:t>Assigns objective numeric </a:t>
            </a:r>
            <a:r>
              <a:rPr lang="en-US" sz="2200" dirty="0"/>
              <a:t>values to components of </a:t>
            </a:r>
            <a:r>
              <a:rPr lang="en-US" sz="2200" dirty="0" smtClean="0"/>
              <a:t>risk </a:t>
            </a:r>
            <a:r>
              <a:rPr lang="en-US" sz="2200" dirty="0"/>
              <a:t>analysis and potential loss</a:t>
            </a:r>
          </a:p>
          <a:p>
            <a:endParaRPr lang="en-US" sz="25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8579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Analysis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Includes</a:t>
            </a:r>
          </a:p>
          <a:p>
            <a:pPr lvl="1"/>
            <a:r>
              <a:rPr lang="en-US" sz="2500" dirty="0"/>
              <a:t>Asset identification and valuation</a:t>
            </a:r>
          </a:p>
          <a:p>
            <a:pPr lvl="1"/>
            <a:r>
              <a:rPr lang="en-US" sz="2500" dirty="0"/>
              <a:t>Threat definition </a:t>
            </a:r>
          </a:p>
          <a:p>
            <a:pPr lvl="2"/>
            <a:r>
              <a:rPr lang="en-US" dirty="0"/>
              <a:t>Threat vector – Information about a threat, its origin and the target assets</a:t>
            </a:r>
          </a:p>
          <a:p>
            <a:pPr lvl="1"/>
            <a:r>
              <a:rPr lang="en-US" sz="2500" dirty="0"/>
              <a:t>Likelihood and impact analysis</a:t>
            </a:r>
          </a:p>
          <a:p>
            <a:r>
              <a:rPr lang="en-US" sz="2800" dirty="0" smtClean="0"/>
              <a:t>Basic </a:t>
            </a:r>
            <a:r>
              <a:rPr lang="en-US" sz="2800" dirty="0"/>
              <a:t>risk analysis assumes that threats are equally likely and merely identifies assets</a:t>
            </a:r>
          </a:p>
          <a:p>
            <a:r>
              <a:rPr lang="en-US" sz="2800" dirty="0"/>
              <a:t>A more advanced analysis values assets, classifies threats, and analyzes the threat on each asset</a:t>
            </a:r>
          </a:p>
          <a:p>
            <a:pPr lvl="1"/>
            <a:r>
              <a:rPr lang="en-US" dirty="0"/>
              <a:t>Surveys such as CSI – e.g., internal threats usually amount to 70-80</a:t>
            </a:r>
            <a:r>
              <a:rPr lang="en-US" dirty="0" smtClean="0"/>
              <a:t>%</a:t>
            </a:r>
          </a:p>
          <a:p>
            <a:pPr lvl="1"/>
            <a:r>
              <a:rPr lang="en-US" dirty="0" smtClean="0"/>
              <a:t>Take a look at CSI survey </a:t>
            </a:r>
            <a:r>
              <a:rPr lang="en-US" dirty="0" smtClean="0"/>
              <a:t>2010/2011 and Sophos report 2013 </a:t>
            </a:r>
            <a:r>
              <a:rPr lang="en-US" dirty="0" smtClean="0"/>
              <a:t>(available on </a:t>
            </a:r>
            <a:r>
              <a:rPr lang="en-US" dirty="0" err="1" smtClean="0"/>
              <a:t>CourseWeb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317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CSI 2010/2011: Types of attacks by percentage of respondents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39218"/>
            <a:ext cx="5715000" cy="5642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819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Analysis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3200" dirty="0"/>
              <a:t>Once risk has been clearly defined, it dictates </a:t>
            </a:r>
          </a:p>
          <a:p>
            <a:pPr lvl="1"/>
            <a:r>
              <a:rPr lang="en-US" sz="3200" dirty="0"/>
              <a:t>What needs to be </a:t>
            </a:r>
            <a:r>
              <a:rPr lang="en-US" sz="3200" dirty="0" smtClean="0"/>
              <a:t>protected</a:t>
            </a:r>
            <a:endParaRPr lang="en-US" sz="3200" dirty="0"/>
          </a:p>
          <a:p>
            <a:pPr lvl="2"/>
            <a:r>
              <a:rPr lang="en-US" sz="2800" dirty="0"/>
              <a:t>What is threatened? What is vulnerable? What is of value?</a:t>
            </a:r>
          </a:p>
          <a:p>
            <a:pPr lvl="1"/>
            <a:r>
              <a:rPr lang="en-US" sz="3200" dirty="0"/>
              <a:t>What the priorities of assets / protections are </a:t>
            </a:r>
          </a:p>
          <a:p>
            <a:pPr lvl="2"/>
            <a:r>
              <a:rPr lang="en-US" sz="2800" dirty="0"/>
              <a:t>What is most threatened or vulnerable? What is of most value?</a:t>
            </a:r>
          </a:p>
          <a:p>
            <a:pPr lvl="1"/>
            <a:r>
              <a:rPr lang="en-US" sz="3200" dirty="0"/>
              <a:t>What protections should be used </a:t>
            </a:r>
          </a:p>
          <a:p>
            <a:pPr lvl="2"/>
            <a:r>
              <a:rPr lang="en-US" sz="2800" dirty="0"/>
              <a:t>What measures counter the vulnerabilities?</a:t>
            </a:r>
          </a:p>
          <a:p>
            <a:pPr lvl="2"/>
            <a:r>
              <a:rPr lang="en-US" sz="2800" dirty="0"/>
              <a:t>How much is OK to spend on preventative measures? </a:t>
            </a:r>
          </a:p>
          <a:p>
            <a:r>
              <a:rPr lang="en-US" sz="3200" dirty="0"/>
              <a:t>You can think of protections as decreasing the </a:t>
            </a:r>
            <a:r>
              <a:rPr lang="en-US" sz="3200" dirty="0" smtClean="0"/>
              <a:t>risk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13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2419</TotalTime>
  <Words>841</Words>
  <Application>Microsoft Office PowerPoint</Application>
  <PresentationFormat>On-screen Show (4:3)</PresentationFormat>
  <Paragraphs>158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Origin</vt:lpstr>
      <vt:lpstr>Introduction to Network Defense</vt:lpstr>
      <vt:lpstr>Outline</vt:lpstr>
      <vt:lpstr>Defense</vt:lpstr>
      <vt:lpstr>Security Process</vt:lpstr>
      <vt:lpstr>Security Process: Assessment</vt:lpstr>
      <vt:lpstr>Risk Analysis</vt:lpstr>
      <vt:lpstr>Risk Analysis</vt:lpstr>
      <vt:lpstr>CSI 2010/2011: Types of attacks by percentage of respondents</vt:lpstr>
      <vt:lpstr>Risk Analysis</vt:lpstr>
      <vt:lpstr>Security Process: Protection</vt:lpstr>
      <vt:lpstr>Security Process: Detection</vt:lpstr>
      <vt:lpstr>Security Process: Response</vt:lpstr>
      <vt:lpstr>Security Process Cycle</vt:lpstr>
      <vt:lpstr>Defense Models</vt:lpstr>
      <vt:lpstr>Lollipop Model of Defense</vt:lpstr>
      <vt:lpstr>Onion Model od Defense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</dc:title>
  <dc:creator>Amir</dc:creator>
  <cp:lastModifiedBy>Amir</cp:lastModifiedBy>
  <cp:revision>442</cp:revision>
  <dcterms:created xsi:type="dcterms:W3CDTF">2006-08-16T00:00:00Z</dcterms:created>
  <dcterms:modified xsi:type="dcterms:W3CDTF">2013-01-30T22:49:12Z</dcterms:modified>
</cp:coreProperties>
</file>